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60"/>
  </p:notesMasterIdLst>
  <p:sldIdLst>
    <p:sldId id="275" r:id="rId2"/>
    <p:sldId id="321" r:id="rId3"/>
    <p:sldId id="259" r:id="rId4"/>
    <p:sldId id="306" r:id="rId5"/>
    <p:sldId id="307" r:id="rId6"/>
    <p:sldId id="310" r:id="rId7"/>
    <p:sldId id="309" r:id="rId8"/>
    <p:sldId id="308" r:id="rId9"/>
    <p:sldId id="304" r:id="rId10"/>
    <p:sldId id="305" r:id="rId11"/>
    <p:sldId id="313" r:id="rId12"/>
    <p:sldId id="269" r:id="rId13"/>
    <p:sldId id="311" r:id="rId14"/>
    <p:sldId id="319" r:id="rId15"/>
    <p:sldId id="268" r:id="rId16"/>
    <p:sldId id="324" r:id="rId17"/>
    <p:sldId id="326" r:id="rId18"/>
    <p:sldId id="325" r:id="rId19"/>
    <p:sldId id="276" r:id="rId20"/>
    <p:sldId id="315" r:id="rId21"/>
    <p:sldId id="278" r:id="rId22"/>
    <p:sldId id="279" r:id="rId23"/>
    <p:sldId id="296" r:id="rId24"/>
    <p:sldId id="285" r:id="rId25"/>
    <p:sldId id="284" r:id="rId26"/>
    <p:sldId id="295" r:id="rId27"/>
    <p:sldId id="289" r:id="rId28"/>
    <p:sldId id="302" r:id="rId29"/>
    <p:sldId id="293" r:id="rId30"/>
    <p:sldId id="298" r:id="rId31"/>
    <p:sldId id="290" r:id="rId32"/>
    <p:sldId id="300" r:id="rId33"/>
    <p:sldId id="281" r:id="rId34"/>
    <p:sldId id="292" r:id="rId35"/>
    <p:sldId id="283" r:id="rId36"/>
    <p:sldId id="327" r:id="rId37"/>
    <p:sldId id="288" r:id="rId38"/>
    <p:sldId id="294" r:id="rId39"/>
    <p:sldId id="297" r:id="rId40"/>
    <p:sldId id="286" r:id="rId41"/>
    <p:sldId id="291" r:id="rId42"/>
    <p:sldId id="287" r:id="rId43"/>
    <p:sldId id="299" r:id="rId44"/>
    <p:sldId id="301" r:id="rId45"/>
    <p:sldId id="303" r:id="rId46"/>
    <p:sldId id="280" r:id="rId47"/>
    <p:sldId id="314" r:id="rId48"/>
    <p:sldId id="272" r:id="rId49"/>
    <p:sldId id="312" r:id="rId50"/>
    <p:sldId id="273" r:id="rId51"/>
    <p:sldId id="270" r:id="rId52"/>
    <p:sldId id="316" r:id="rId53"/>
    <p:sldId id="317" r:id="rId54"/>
    <p:sldId id="318" r:id="rId55"/>
    <p:sldId id="271" r:id="rId56"/>
    <p:sldId id="277" r:id="rId57"/>
    <p:sldId id="322" r:id="rId58"/>
    <p:sldId id="32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39DAF2-4D07-4638-BF67-0FBF72C6B58E}" v="286" dt="2024-07-21T12:33:29.452"/>
    <p1510:client id="{D2754158-6F96-4024-9E44-D0358A358E6A}" v="8" dt="2024-07-22T01:23:31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03622204498859E-2"/>
          <c:y val="2.7859486085213731E-2"/>
          <c:w val="0.94831900005490721"/>
          <c:h val="0.8063257186730349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4773777405939885E-3"/>
                  <c:y val="-1.51960833192074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337030112448208E-2"/>
                      <c:h val="5.95433198057613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50-4A44-816C-210AC2BAD5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Sheet1!$A$2:$D$2</c:f>
              <c:strCache>
                <c:ptCount val="4"/>
                <c:pt idx="0">
                  <c:v>Elementary</c:v>
                </c:pt>
                <c:pt idx="1">
                  <c:v>High School </c:v>
                </c:pt>
                <c:pt idx="2">
                  <c:v>College</c:v>
                </c:pt>
                <c:pt idx="3">
                  <c:v>Total # of students</c:v>
                </c:pt>
              </c:strCache>
            </c:strRef>
          </c:cat>
          <c:val>
            <c:numRef>
              <c:f>Sheet1!$A$3:$D$3</c:f>
              <c:numCache>
                <c:formatCode>General</c:formatCode>
                <c:ptCount val="4"/>
                <c:pt idx="0">
                  <c:v>2</c:v>
                </c:pt>
                <c:pt idx="1">
                  <c:v>29</c:v>
                </c:pt>
                <c:pt idx="2">
                  <c:v>35</c:v>
                </c:pt>
                <c:pt idx="3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0-4A44-816C-210AC2BAD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9397871"/>
        <c:axId val="399384911"/>
      </c:barChart>
      <c:catAx>
        <c:axId val="399397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384911"/>
        <c:crosses val="autoZero"/>
        <c:auto val="1"/>
        <c:lblAlgn val="ctr"/>
        <c:lblOffset val="100"/>
        <c:noMultiLvlLbl val="0"/>
      </c:catAx>
      <c:valAx>
        <c:axId val="399384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397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B0747-C097-4D09-8EEC-B3CFC8115A46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EF7BA-DAB1-449C-93E6-A75DCC969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9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EF7BA-DAB1-449C-93E6-A75DCC96947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9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EF7BA-DAB1-449C-93E6-A75DCC96947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4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76459"/>
      </p:ext>
    </p:extLst>
  </p:cSld>
  <p:clrMapOvr>
    <a:masterClrMapping/>
  </p:clrMapOvr>
  <p:transition spd="slow" advClick="0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45112"/>
      </p:ext>
    </p:extLst>
  </p:cSld>
  <p:clrMapOvr>
    <a:masterClrMapping/>
  </p:clrMapOvr>
  <p:transition spd="slow" advClick="0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3296884"/>
      </p:ext>
    </p:extLst>
  </p:cSld>
  <p:clrMapOvr>
    <a:masterClrMapping/>
  </p:clrMapOvr>
  <p:transition spd="slow" advClick="0" advTm="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36181"/>
      </p:ext>
    </p:extLst>
  </p:cSld>
  <p:clrMapOvr>
    <a:masterClrMapping/>
  </p:clrMapOvr>
  <p:transition spd="slow" advClick="0" advTm="1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9144758"/>
      </p:ext>
    </p:extLst>
  </p:cSld>
  <p:clrMapOvr>
    <a:masterClrMapping/>
  </p:clrMapOvr>
  <p:transition spd="slow" advClick="0" advTm="1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4328"/>
      </p:ext>
    </p:extLst>
  </p:cSld>
  <p:clrMapOvr>
    <a:masterClrMapping/>
  </p:clrMapOvr>
  <p:transition spd="slow" advClick="0" advTm="1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90251"/>
      </p:ext>
    </p:extLst>
  </p:cSld>
  <p:clrMapOvr>
    <a:masterClrMapping/>
  </p:clrMapOvr>
  <p:transition spd="slow" advClick="0" advTm="1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29084"/>
      </p:ext>
    </p:extLst>
  </p:cSld>
  <p:clrMapOvr>
    <a:masterClrMapping/>
  </p:clrMapOvr>
  <p:transition spd="slow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30300"/>
      </p:ext>
    </p:extLst>
  </p:cSld>
  <p:clrMapOvr>
    <a:masterClrMapping/>
  </p:clrMapOvr>
  <p:transition spd="slow"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07034"/>
      </p:ext>
    </p:extLst>
  </p:cSld>
  <p:clrMapOvr>
    <a:masterClrMapping/>
  </p:clrMapOvr>
  <p:transition spd="slow"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81206"/>
      </p:ext>
    </p:extLst>
  </p:cSld>
  <p:clrMapOvr>
    <a:masterClrMapping/>
  </p:clrMapOvr>
  <p:transition spd="slow"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85234"/>
      </p:ext>
    </p:extLst>
  </p:cSld>
  <p:clrMapOvr>
    <a:masterClrMapping/>
  </p:clrMapOvr>
  <p:transition spd="slow"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89443"/>
      </p:ext>
    </p:extLst>
  </p:cSld>
  <p:clrMapOvr>
    <a:masterClrMapping/>
  </p:clrMapOvr>
  <p:transition spd="slow" advClick="0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26250"/>
      </p:ext>
    </p:extLst>
  </p:cSld>
  <p:clrMapOvr>
    <a:masterClrMapping/>
  </p:clrMapOvr>
  <p:transition spd="slow" advClick="0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10794"/>
      </p:ext>
    </p:extLst>
  </p:cSld>
  <p:clrMapOvr>
    <a:masterClrMapping/>
  </p:clrMapOvr>
  <p:transition spd="slow" advClick="0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63119"/>
      </p:ext>
    </p:extLst>
  </p:cSld>
  <p:clrMapOvr>
    <a:masterClrMapping/>
  </p:clrMapOvr>
  <p:transition spd="slow" advClick="0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FE515-86A6-4134-85B2-DB77E96B699E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82C5D50-AF81-4627-BF3F-CC7CFA988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7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</p:sldLayoutIdLst>
  <p:transition spd="slow" advClick="0" advTm="100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2FD6-AADA-1667-9E80-EAA07889A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426" y="254788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Lucida Calligraphy" panose="03010101010101010101" pitchFamily="66" charset="0"/>
              </a:rPr>
              <a:t>Jesus Scholarship Foundation</a:t>
            </a:r>
            <a:br>
              <a:rPr lang="en-US" dirty="0"/>
            </a:br>
            <a:r>
              <a:rPr lang="en-US" dirty="0"/>
              <a:t>                          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Delta Goodrem- Together We Are One">
            <a:hlinkClick r:id="" action="ppaction://media"/>
            <a:extLst>
              <a:ext uri="{FF2B5EF4-FFF2-40B4-BE49-F238E27FC236}">
                <a16:creationId xmlns:a16="http://schemas.microsoft.com/office/drawing/2014/main" id="{40F0D7B1-E425-2FE1-0C54-17295BED8B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1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0" advClick="0" advTm="2000">
        <p:split orient="vert"/>
      </p:transition>
    </mc:Choice>
    <mc:Fallback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6F084-C391-D0C4-002C-298FE5E76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73" y="5148265"/>
            <a:ext cx="859666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Jamaica Rivera Asuncion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Education</a:t>
            </a:r>
          </a:p>
        </p:txBody>
      </p:sp>
      <p:pic>
        <p:nvPicPr>
          <p:cNvPr id="7" name="Picture 6" descr="A person in a graduation gown&#10;&#10;Description automatically generated">
            <a:extLst>
              <a:ext uri="{FF2B5EF4-FFF2-40B4-BE49-F238E27FC236}">
                <a16:creationId xmlns:a16="http://schemas.microsoft.com/office/drawing/2014/main" id="{309B9E9B-278C-4A16-1579-F32AC9B04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8" t="19259" r="3963" b="8890"/>
          <a:stretch/>
        </p:blipFill>
        <p:spPr>
          <a:xfrm>
            <a:off x="2212258" y="388935"/>
            <a:ext cx="4896465" cy="45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7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C1D93-B8E3-02FC-BC31-58DA1836D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496" y="2453148"/>
            <a:ext cx="8596668" cy="1320800"/>
          </a:xfrm>
        </p:spPr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  <a:latin typeface="Lucida Handwriting" panose="03010101010101010101" pitchFamily="66" charset="0"/>
              </a:rPr>
              <a:t>JSF Graduates 2023-2024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7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37F82-853A-1DA0-B3BC-89EC89C0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766" y="521109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i="0" u="none" strike="noStrike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</a:rPr>
              <a:t>Jemicha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Lucida Handwriting" panose="03010101010101010101" pitchFamily="66" charset="0"/>
              </a:rPr>
              <a:t> </a:t>
            </a:r>
            <a:r>
              <a:rPr lang="en-US" sz="3200" b="0" i="0" u="none" strike="noStrike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</a:rPr>
              <a:t>Micole</a:t>
            </a:r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Lucida Handwriting" panose="03010101010101010101" pitchFamily="66" charset="0"/>
              </a:rPr>
              <a:t> G. </a:t>
            </a:r>
            <a:r>
              <a:rPr lang="en-US" sz="3200" b="0" i="0" u="none" strike="noStrike" dirty="0" err="1">
                <a:solidFill>
                  <a:srgbClr val="FF0000"/>
                </a:solidFill>
                <a:effectLst/>
                <a:latin typeface="Lucida Handwriting" panose="03010101010101010101" pitchFamily="66" charset="0"/>
              </a:rPr>
              <a:t>Parial</a:t>
            </a:r>
            <a:r>
              <a:rPr lang="en-US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br>
              <a:rPr lang="en-US" sz="3200" dirty="0">
                <a:latin typeface="Lucida Handwriting" panose="03010101010101010101" pitchFamily="66" charset="0"/>
              </a:rPr>
            </a:br>
            <a:r>
              <a:rPr lang="en-US" sz="3200" dirty="0">
                <a:solidFill>
                  <a:srgbClr val="002060"/>
                </a:solidFill>
                <a:latin typeface="Abadi" panose="020F0502020204030204" pitchFamily="34" charset="0"/>
              </a:rPr>
              <a:t>Bachelor of Science in Nursing</a:t>
            </a:r>
            <a:br>
              <a:rPr lang="en-US" sz="3200" dirty="0">
                <a:latin typeface="Abadi" panose="020F0502020204030204" pitchFamily="34" charset="0"/>
              </a:rPr>
            </a:br>
            <a:endParaRPr lang="en-US" sz="3200" dirty="0">
              <a:latin typeface="Abadi" panose="020F0502020204030204" pitchFamily="34" charset="0"/>
            </a:endParaRPr>
          </a:p>
        </p:txBody>
      </p:sp>
      <p:pic>
        <p:nvPicPr>
          <p:cNvPr id="5" name="Content Placeholder 4" descr="A person wearing a mask and holding a small bowl&#10;&#10;Description automatically generated">
            <a:extLst>
              <a:ext uri="{FF2B5EF4-FFF2-40B4-BE49-F238E27FC236}">
                <a16:creationId xmlns:a16="http://schemas.microsoft.com/office/drawing/2014/main" id="{0A61B397-E5C6-A1D9-22A8-0C7AFF517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0" b="24954"/>
          <a:stretch/>
        </p:blipFill>
        <p:spPr>
          <a:xfrm>
            <a:off x="3109727" y="609600"/>
            <a:ext cx="4175976" cy="4190181"/>
          </a:xfrm>
        </p:spPr>
      </p:pic>
    </p:spTree>
    <p:extLst>
      <p:ext uri="{BB962C8B-B14F-4D97-AF65-F5344CB8AC3E}">
        <p14:creationId xmlns:p14="http://schemas.microsoft.com/office/powerpoint/2010/main" val="213388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F7A8F-0598-899C-ED9D-D20B2BB6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721225"/>
            <a:ext cx="859666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Juanito </a:t>
            </a:r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Manayao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Bachelor of Science in Education</a:t>
            </a:r>
          </a:p>
        </p:txBody>
      </p:sp>
      <p:pic>
        <p:nvPicPr>
          <p:cNvPr id="7" name="Content Placeholder 6" descr="A person in a graduation gown holding a certificate&#10;&#10;Description automatically generated">
            <a:extLst>
              <a:ext uri="{FF2B5EF4-FFF2-40B4-BE49-F238E27FC236}">
                <a16:creationId xmlns:a16="http://schemas.microsoft.com/office/drawing/2014/main" id="{41DD16DF-DF7F-AF02-7C5F-948C71FD0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" t="17671" r="15749" b="29703"/>
          <a:stretch/>
        </p:blipFill>
        <p:spPr>
          <a:xfrm>
            <a:off x="3347884" y="648928"/>
            <a:ext cx="4218037" cy="3539613"/>
          </a:xfrm>
        </p:spPr>
      </p:pic>
    </p:spTree>
    <p:extLst>
      <p:ext uri="{BB962C8B-B14F-4D97-AF65-F5344CB8AC3E}">
        <p14:creationId xmlns:p14="http://schemas.microsoft.com/office/powerpoint/2010/main" val="33217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E049-BCF1-1C78-1568-79399C944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177" y="471830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Jelamaei</a:t>
            </a:r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Manayao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Hotel Management</a:t>
            </a:r>
          </a:p>
        </p:txBody>
      </p: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86B0A3FC-5FCF-2A1D-0C33-EACF37647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2497" r="10006" b="22482"/>
          <a:stretch/>
        </p:blipFill>
        <p:spPr>
          <a:xfrm>
            <a:off x="2852928" y="818896"/>
            <a:ext cx="3791711" cy="3789680"/>
          </a:xfrm>
        </p:spPr>
      </p:pic>
    </p:spTree>
    <p:extLst>
      <p:ext uri="{BB962C8B-B14F-4D97-AF65-F5344CB8AC3E}">
        <p14:creationId xmlns:p14="http://schemas.microsoft.com/office/powerpoint/2010/main" val="6923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BA94A-59B8-EC8D-4C06-E4AAD5021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090" y="5178087"/>
            <a:ext cx="7787148" cy="14730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Lyca</a:t>
            </a:r>
            <a:r>
              <a:rPr lang="en-US" sz="36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Marchan</a:t>
            </a:r>
            <a:br>
              <a:rPr lang="en-US" dirty="0"/>
            </a:br>
            <a:r>
              <a:rPr lang="en-US" sz="3100" dirty="0">
                <a:solidFill>
                  <a:srgbClr val="002060"/>
                </a:solidFill>
              </a:rPr>
              <a:t>Bachelor of Science in Accountancy</a:t>
            </a:r>
            <a:br>
              <a:rPr lang="en-US" sz="3100" dirty="0">
                <a:solidFill>
                  <a:srgbClr val="002060"/>
                </a:solidFill>
              </a:rPr>
            </a:br>
            <a:br>
              <a:rPr lang="en-US" dirty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8844DFAF-9FC5-2012-801D-DCE69F00B4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FF2618F1-D163-6CD6-6EBC-EA4949E2D8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97AA325A-0725-48C8-6C51-EC6E92929F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A person in a graduation gown&#10;&#10;Description automatically generated">
            <a:extLst>
              <a:ext uri="{FF2B5EF4-FFF2-40B4-BE49-F238E27FC236}">
                <a16:creationId xmlns:a16="http://schemas.microsoft.com/office/drawing/2014/main" id="{183910D0-61FE-41CB-C811-C313DEAF9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39"/>
          <a:stretch/>
        </p:blipFill>
        <p:spPr>
          <a:xfrm>
            <a:off x="3524066" y="816466"/>
            <a:ext cx="3865674" cy="409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7B3E-1CD1-8196-031F-AB95B58E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42" y="4572000"/>
            <a:ext cx="8596668" cy="1320800"/>
          </a:xfrm>
        </p:spPr>
        <p:txBody>
          <a:bodyPr/>
          <a:lstStyle/>
          <a:p>
            <a:pPr algn="ctr"/>
            <a:r>
              <a:rPr lang="en-US" dirty="0" err="1">
                <a:latin typeface="Lucida Handwriting" panose="03010101010101010101" pitchFamily="66" charset="0"/>
              </a:rPr>
              <a:t>Patriz</a:t>
            </a:r>
            <a:r>
              <a:rPr lang="en-US" dirty="0">
                <a:latin typeface="Lucida Handwriting" panose="03010101010101010101" pitchFamily="66" charset="0"/>
              </a:rPr>
              <a:t> San Jose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Criminology</a:t>
            </a:r>
          </a:p>
        </p:txBody>
      </p: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AF18052C-ADCB-0B02-F7A9-918A6AA58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24" y="230187"/>
            <a:ext cx="3018923" cy="4111625"/>
          </a:xfrm>
        </p:spPr>
      </p:pic>
    </p:spTree>
    <p:extLst>
      <p:ext uri="{BB962C8B-B14F-4D97-AF65-F5344CB8AC3E}">
        <p14:creationId xmlns:p14="http://schemas.microsoft.com/office/powerpoint/2010/main" val="229137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75C3-5B7B-9E5D-FF78-77DB8BB8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08406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Janelle Javier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Business Administration</a:t>
            </a:r>
          </a:p>
        </p:txBody>
      </p:sp>
      <p:pic>
        <p:nvPicPr>
          <p:cNvPr id="5" name="Content Placeholder 4" descr="A couple of women in graduation gowns&#10;&#10;Description automatically generated">
            <a:extLst>
              <a:ext uri="{FF2B5EF4-FFF2-40B4-BE49-F238E27FC236}">
                <a16:creationId xmlns:a16="http://schemas.microsoft.com/office/drawing/2014/main" id="{8EA0AB77-BA19-2D4A-09FD-00C6F639B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0" t="30087" r="11096" b="25309"/>
          <a:stretch/>
        </p:blipFill>
        <p:spPr>
          <a:xfrm>
            <a:off x="3157729" y="1135887"/>
            <a:ext cx="3023616" cy="3399537"/>
          </a:xfrm>
        </p:spPr>
      </p:pic>
    </p:spTree>
    <p:extLst>
      <p:ext uri="{BB962C8B-B14F-4D97-AF65-F5344CB8AC3E}">
        <p14:creationId xmlns:p14="http://schemas.microsoft.com/office/powerpoint/2010/main" val="765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36E89-B9E0-074F-748E-1D7D9E65F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366" y="420624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Andrealyn</a:t>
            </a:r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Magsilang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Business Administration</a:t>
            </a:r>
          </a:p>
        </p:txBody>
      </p:sp>
      <p:pic>
        <p:nvPicPr>
          <p:cNvPr id="5" name="Content Placeholder 4" descr="A person in a graduation gown holding a certificate&#10;&#10;Description automatically generated">
            <a:extLst>
              <a:ext uri="{FF2B5EF4-FFF2-40B4-BE49-F238E27FC236}">
                <a16:creationId xmlns:a16="http://schemas.microsoft.com/office/drawing/2014/main" id="{6C003489-5861-5B78-E1F5-526517682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t="17523" r="17700" b="51066"/>
          <a:stretch/>
        </p:blipFill>
        <p:spPr>
          <a:xfrm>
            <a:off x="3121152" y="829055"/>
            <a:ext cx="3474720" cy="3133345"/>
          </a:xfrm>
        </p:spPr>
      </p:pic>
    </p:spTree>
    <p:extLst>
      <p:ext uri="{BB962C8B-B14F-4D97-AF65-F5344CB8AC3E}">
        <p14:creationId xmlns:p14="http://schemas.microsoft.com/office/powerpoint/2010/main" val="2133055418"/>
      </p:ext>
    </p:extLst>
  </p:cSld>
  <p:clrMapOvr>
    <a:masterClrMapping/>
  </p:clrMapOvr>
  <p:transition spd="slow" advClick="0" advTm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DE472-BB05-C3CA-2ED6-286B1FB9C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Lucida Calligraphy" panose="03010101010101010101" pitchFamily="66" charset="0"/>
                <a:ea typeface="+mn-ea"/>
                <a:cs typeface="+mn-cs"/>
              </a:rPr>
              <a:t>JSF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FF0000"/>
                </a:solidFill>
                <a:latin typeface="Lucida Calligraphy" panose="03010101010101010101" pitchFamily="66" charset="0"/>
                <a:ea typeface="+mn-ea"/>
                <a:cs typeface="+mn-cs"/>
              </a:rPr>
              <a:t>Scholars</a:t>
            </a:r>
            <a:r>
              <a:rPr lang="en-US" sz="4400" b="1" dirty="0"/>
              <a:t> </a:t>
            </a:r>
            <a:r>
              <a:rPr lang="en-US" sz="4400" b="1" dirty="0">
                <a:solidFill>
                  <a:srgbClr val="FF0000"/>
                </a:solidFill>
                <a:latin typeface="Lucida Calligraphy" panose="03010101010101010101" pitchFamily="66" charset="0"/>
                <a:ea typeface="+mn-ea"/>
                <a:cs typeface="+mn-cs"/>
              </a:rPr>
              <a:t>2024-2025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81A1E82-371F-5E7D-D5A9-024B675E2A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1450270"/>
              </p:ext>
            </p:extLst>
          </p:nvPr>
        </p:nvGraphicFramePr>
        <p:xfrm>
          <a:off x="677863" y="1474840"/>
          <a:ext cx="8596312" cy="501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15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6C041-ED1E-8D53-50A1-3D8E0C32F4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53479" y="526860"/>
            <a:ext cx="8596312" cy="388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rush Script MT" pitchFamily="66" charset="0"/>
              </a:rPr>
              <a:t>Jesus Scholarship Foundation is dedicated  in bringing hope and a future for those poor children in the Philippines by supporting their education &amp; their spiritual growth…</a:t>
            </a:r>
          </a:p>
        </p:txBody>
      </p:sp>
      <p:pic>
        <p:nvPicPr>
          <p:cNvPr id="6" name="Picture 2" descr="C:\Users\HP\AppData\Local\Microsoft\Windows\Temporary Internet Files\Content.IE5\2Y1SYWMC\Reach-out-to-someone[1].jpg">
            <a:extLst>
              <a:ext uri="{FF2B5EF4-FFF2-40B4-BE49-F238E27FC236}">
                <a16:creationId xmlns:a16="http://schemas.microsoft.com/office/drawing/2014/main" id="{DEC44D85-EBA2-43D5-5CFE-EAD99A4E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6" y="2316480"/>
            <a:ext cx="9144000" cy="472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6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25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BEEDF-22B5-5780-1BA2-CA6238F5E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82" y="2768600"/>
            <a:ext cx="859666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Jesus Scholars in Nueva Ecija </a:t>
            </a:r>
            <a:b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</a:b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247092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806D-4F9F-59E6-CE9A-E3E3BF3E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30" y="5153742"/>
            <a:ext cx="890911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JSF Scholars</a:t>
            </a:r>
            <a:b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</a:b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Elementary-High  School </a:t>
            </a:r>
            <a:b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</a:br>
            <a:endParaRPr lang="en-US" dirty="0">
              <a:solidFill>
                <a:schemeClr val="tx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ED205F8-5727-9ADB-548D-D5C7596EA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1" y="488336"/>
            <a:ext cx="7447936" cy="4549928"/>
          </a:xfrm>
        </p:spPr>
      </p:pic>
    </p:spTree>
    <p:extLst>
      <p:ext uri="{BB962C8B-B14F-4D97-AF65-F5344CB8AC3E}">
        <p14:creationId xmlns:p14="http://schemas.microsoft.com/office/powerpoint/2010/main" val="304272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D77C-E04D-43BD-339B-EFAEF122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111" y="523741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JSF  College Scholars</a:t>
            </a:r>
            <a:b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</a:br>
            <a:endParaRPr lang="en-US" dirty="0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5E5BDB9-1CB8-1413-F17A-3EE35370B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85" y="575187"/>
            <a:ext cx="6858844" cy="4360327"/>
          </a:xfrm>
        </p:spPr>
      </p:pic>
    </p:spTree>
    <p:extLst>
      <p:ext uri="{BB962C8B-B14F-4D97-AF65-F5344CB8AC3E}">
        <p14:creationId xmlns:p14="http://schemas.microsoft.com/office/powerpoint/2010/main" val="272750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56C5F-C789-16BE-705E-6AA57856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747" y="427703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Kryle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Ramirez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en-US" baseline="30000" dirty="0">
                <a:solidFill>
                  <a:srgbClr val="002060"/>
                </a:solidFill>
              </a:rPr>
              <a:t>st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Education</a:t>
            </a:r>
          </a:p>
        </p:txBody>
      </p:sp>
      <p:pic>
        <p:nvPicPr>
          <p:cNvPr id="5" name="Content Placeholder 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0472AE9-C228-F98D-17E4-B0F7DD545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0" b="21914"/>
          <a:stretch/>
        </p:blipFill>
        <p:spPr>
          <a:xfrm>
            <a:off x="3264900" y="516194"/>
            <a:ext cx="3888068" cy="3613355"/>
          </a:xfrm>
        </p:spPr>
      </p:pic>
    </p:spTree>
    <p:extLst>
      <p:ext uri="{BB962C8B-B14F-4D97-AF65-F5344CB8AC3E}">
        <p14:creationId xmlns:p14="http://schemas.microsoft.com/office/powerpoint/2010/main" val="1762301061"/>
      </p:ext>
    </p:extLst>
  </p:cSld>
  <p:clrMapOvr>
    <a:masterClrMapping/>
  </p:clrMapOvr>
  <p:transition spd="slow" advClick="0" advTm="1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1CC8-D12E-C93A-C03A-03DEB8DA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80" y="473914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Princess Bermejo</a:t>
            </a:r>
            <a:b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1</a:t>
            </a:r>
            <a:r>
              <a:rPr lang="en-US" baseline="30000" dirty="0">
                <a:solidFill>
                  <a:srgbClr val="002060"/>
                </a:solidFill>
                <a:latin typeface="Lucida Calligraphy" panose="03010101010101010101" pitchFamily="66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 year</a:t>
            </a:r>
            <a:b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chemeClr val="tx1"/>
                </a:solidFill>
              </a:rPr>
              <a:t>Bachelor of Science in Accountancy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7122B7D-190C-0D9C-9B62-B83F878CA9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4" b="23618"/>
          <a:stretch/>
        </p:blipFill>
        <p:spPr bwMode="auto">
          <a:xfrm>
            <a:off x="3535749" y="650568"/>
            <a:ext cx="3646716" cy="362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76A6-D0B9-97DC-9D75-5C4FEBD5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1" y="5188308"/>
            <a:ext cx="8861047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Jonnalene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May Julian</a:t>
            </a:r>
            <a:br>
              <a:rPr lang="en-US" dirty="0">
                <a:solidFill>
                  <a:schemeClr val="tx1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1</a:t>
            </a:r>
            <a:r>
              <a:rPr lang="en-US" baseline="30000" dirty="0">
                <a:solidFill>
                  <a:srgbClr val="002060"/>
                </a:solidFill>
                <a:latin typeface="Lucida Calligraphy" panose="03010101010101010101" pitchFamily="66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Accountancy</a:t>
            </a:r>
          </a:p>
        </p:txBody>
      </p:sp>
      <p:pic>
        <p:nvPicPr>
          <p:cNvPr id="5" name="Content Placeholder 4" descr="A person in a suit smiling&#10;&#10;Description automatically generated">
            <a:extLst>
              <a:ext uri="{FF2B5EF4-FFF2-40B4-BE49-F238E27FC236}">
                <a16:creationId xmlns:a16="http://schemas.microsoft.com/office/drawing/2014/main" id="{7BD80763-A3FE-9B14-1113-E72E43B1F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817" y="820175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5056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B1AAF-74D5-E388-58FE-3C8EEBAF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482" y="473914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Nicka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Rose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Galang</a:t>
            </a:r>
            <a:br>
              <a:rPr lang="en-US" dirty="0">
                <a:solidFill>
                  <a:schemeClr val="tx1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1</a:t>
            </a:r>
            <a:r>
              <a:rPr lang="en-US" baseline="30000" dirty="0">
                <a:solidFill>
                  <a:srgbClr val="002060"/>
                </a:solidFill>
                <a:latin typeface="Lucida Calligraphy" panose="03010101010101010101" pitchFamily="66" charset="0"/>
              </a:rPr>
              <a:t>st</a:t>
            </a: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Hotel Management</a:t>
            </a:r>
          </a:p>
        </p:txBody>
      </p:sp>
      <p:pic>
        <p:nvPicPr>
          <p:cNvPr id="5" name="Content Placeholder 4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B0E45DE8-42E3-781B-9DB2-EDCE8ED3B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23586" r="-1363" b="14838"/>
          <a:stretch/>
        </p:blipFill>
        <p:spPr>
          <a:xfrm>
            <a:off x="3553777" y="696452"/>
            <a:ext cx="3879409" cy="3890296"/>
          </a:xfrm>
        </p:spPr>
      </p:pic>
    </p:spTree>
    <p:extLst>
      <p:ext uri="{BB962C8B-B14F-4D97-AF65-F5344CB8AC3E}">
        <p14:creationId xmlns:p14="http://schemas.microsoft.com/office/powerpoint/2010/main" val="40429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84721-DFAA-AFAB-F650-05BA70DB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69" y="4458929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Tristan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Hererra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en-US" baseline="30000" dirty="0">
                <a:solidFill>
                  <a:srgbClr val="002060"/>
                </a:solidFill>
              </a:rPr>
              <a:t>st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Criminology</a:t>
            </a:r>
          </a:p>
        </p:txBody>
      </p:sp>
      <p:pic>
        <p:nvPicPr>
          <p:cNvPr id="5" name="Content Placeholder 4" descr="A young person in a white shirt&#10;&#10;Description automatically generated">
            <a:extLst>
              <a:ext uri="{FF2B5EF4-FFF2-40B4-BE49-F238E27FC236}">
                <a16:creationId xmlns:a16="http://schemas.microsoft.com/office/drawing/2014/main" id="{8685D17F-8782-FDA2-2093-8586B1300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19634"/>
          <a:stretch/>
        </p:blipFill>
        <p:spPr>
          <a:xfrm>
            <a:off x="3701845" y="619432"/>
            <a:ext cx="3510116" cy="3628104"/>
          </a:xfrm>
        </p:spPr>
      </p:pic>
    </p:spTree>
    <p:extLst>
      <p:ext uri="{BB962C8B-B14F-4D97-AF65-F5344CB8AC3E}">
        <p14:creationId xmlns:p14="http://schemas.microsoft.com/office/powerpoint/2010/main" val="37114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CDEA0-2D02-CA00-47D9-2CC38BFC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96" y="454905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Gervy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Carlos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en-US" baseline="30000" dirty="0">
                <a:solidFill>
                  <a:srgbClr val="002060"/>
                </a:solidFill>
              </a:rPr>
              <a:t>st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Information </a:t>
            </a:r>
            <a:r>
              <a:rPr lang="en-US" dirty="0"/>
              <a:t>Technology</a:t>
            </a:r>
          </a:p>
        </p:txBody>
      </p:sp>
      <p:pic>
        <p:nvPicPr>
          <p:cNvPr id="5" name="Content Placeholder 4" descr="A person with braces smiling&#10;&#10;Description automatically generated">
            <a:extLst>
              <a:ext uri="{FF2B5EF4-FFF2-40B4-BE49-F238E27FC236}">
                <a16:creationId xmlns:a16="http://schemas.microsoft.com/office/drawing/2014/main" id="{BE8CC6FD-0E82-01D0-AB61-261A0D0CD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0" b="21535"/>
          <a:stretch/>
        </p:blipFill>
        <p:spPr>
          <a:xfrm>
            <a:off x="3353346" y="472768"/>
            <a:ext cx="3952567" cy="3672348"/>
          </a:xfrm>
        </p:spPr>
      </p:pic>
    </p:spTree>
    <p:extLst>
      <p:ext uri="{BB962C8B-B14F-4D97-AF65-F5344CB8AC3E}">
        <p14:creationId xmlns:p14="http://schemas.microsoft.com/office/powerpoint/2010/main" val="38889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70310-3BA5-76BD-7E07-2A6A68491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238" y="498987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Jonathan Asuncion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1st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Hotel Management</a:t>
            </a:r>
          </a:p>
        </p:txBody>
      </p:sp>
      <p:pic>
        <p:nvPicPr>
          <p:cNvPr id="5" name="Content Placeholder 4" descr="A person in a white shirt&#10;&#10;Description automatically generated">
            <a:extLst>
              <a:ext uri="{FF2B5EF4-FFF2-40B4-BE49-F238E27FC236}">
                <a16:creationId xmlns:a16="http://schemas.microsoft.com/office/drawing/2014/main" id="{605047CD-2561-7F69-466F-6FE1ABDCC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1"/>
          <a:stretch/>
        </p:blipFill>
        <p:spPr>
          <a:xfrm>
            <a:off x="3613355" y="693174"/>
            <a:ext cx="4203290" cy="3952568"/>
          </a:xfrm>
        </p:spPr>
      </p:pic>
    </p:spTree>
    <p:extLst>
      <p:ext uri="{BB962C8B-B14F-4D97-AF65-F5344CB8AC3E}">
        <p14:creationId xmlns:p14="http://schemas.microsoft.com/office/powerpoint/2010/main" val="35628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3EE5-8123-A911-6157-F07D0DD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433" y="296084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Lucida Handwriting" panose="03010101010101010101" pitchFamily="66" charset="0"/>
              </a:rPr>
              <a:t>JSF Graduates 2022-2023 </a:t>
            </a:r>
          </a:p>
        </p:txBody>
      </p:sp>
    </p:spTree>
    <p:extLst>
      <p:ext uri="{BB962C8B-B14F-4D97-AF65-F5344CB8AC3E}">
        <p14:creationId xmlns:p14="http://schemas.microsoft.com/office/powerpoint/2010/main" val="42016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17DF8-7EA5-B26F-965C-657D28328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547" y="441468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Emmanuel Marquez Jr.</a:t>
            </a:r>
            <a:b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en-US" baseline="30000" dirty="0">
                <a:solidFill>
                  <a:srgbClr val="002060"/>
                </a:solidFill>
              </a:rPr>
              <a:t>st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Information Technology</a:t>
            </a:r>
          </a:p>
        </p:txBody>
      </p:sp>
      <p:pic>
        <p:nvPicPr>
          <p:cNvPr id="5" name="Content Placeholder 4" descr="A person in a grey shirt&#10;&#10;Description automatically generated">
            <a:extLst>
              <a:ext uri="{FF2B5EF4-FFF2-40B4-BE49-F238E27FC236}">
                <a16:creationId xmlns:a16="http://schemas.microsoft.com/office/drawing/2014/main" id="{739AAC9C-BF47-0F7E-515B-9242BD9AF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0" b="16975"/>
          <a:stretch/>
        </p:blipFill>
        <p:spPr>
          <a:xfrm>
            <a:off x="3244646" y="324464"/>
            <a:ext cx="3701844" cy="3721509"/>
          </a:xfrm>
        </p:spPr>
      </p:pic>
    </p:spTree>
    <p:extLst>
      <p:ext uri="{BB962C8B-B14F-4D97-AF65-F5344CB8AC3E}">
        <p14:creationId xmlns:p14="http://schemas.microsoft.com/office/powerpoint/2010/main" val="7336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E5D6-CB68-5F6E-9077-120C3251E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85" y="470965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Timothy Santiago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en-US" baseline="30000" dirty="0">
                <a:solidFill>
                  <a:srgbClr val="002060"/>
                </a:solidFill>
              </a:rPr>
              <a:t>st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Information </a:t>
            </a:r>
            <a:r>
              <a:rPr lang="en-US" dirty="0"/>
              <a:t>Technology</a:t>
            </a:r>
          </a:p>
        </p:txBody>
      </p:sp>
      <p:pic>
        <p:nvPicPr>
          <p:cNvPr id="5" name="Content Placeholder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8DA5483-4BBE-F4CD-66C2-66B7747AD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0" b="18115"/>
          <a:stretch/>
        </p:blipFill>
        <p:spPr>
          <a:xfrm>
            <a:off x="3141407" y="634182"/>
            <a:ext cx="4144296" cy="3923071"/>
          </a:xfrm>
        </p:spPr>
      </p:pic>
    </p:spTree>
    <p:extLst>
      <p:ext uri="{BB962C8B-B14F-4D97-AF65-F5344CB8AC3E}">
        <p14:creationId xmlns:p14="http://schemas.microsoft.com/office/powerpoint/2010/main" val="1491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15AB-6F68-992D-D4B4-F19F0C90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54" y="492760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Renz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Causon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1</a:t>
            </a:r>
            <a:r>
              <a:rPr lang="en-US" baseline="30000" dirty="0">
                <a:solidFill>
                  <a:srgbClr val="002060"/>
                </a:solidFill>
              </a:rPr>
              <a:t>st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Computer Science</a:t>
            </a:r>
          </a:p>
        </p:txBody>
      </p:sp>
      <p:pic>
        <p:nvPicPr>
          <p:cNvPr id="5" name="Content Placeholder 4" descr="A child in a red shirt&#10;&#10;Description automatically generated">
            <a:extLst>
              <a:ext uri="{FF2B5EF4-FFF2-40B4-BE49-F238E27FC236}">
                <a16:creationId xmlns:a16="http://schemas.microsoft.com/office/drawing/2014/main" id="{9E4CC859-5D42-D6EC-0FD5-286BBBD67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2" b="28711"/>
          <a:stretch/>
        </p:blipFill>
        <p:spPr>
          <a:xfrm>
            <a:off x="3036428" y="1237225"/>
            <a:ext cx="4438920" cy="3497007"/>
          </a:xfrm>
        </p:spPr>
      </p:pic>
    </p:spTree>
    <p:extLst>
      <p:ext uri="{BB962C8B-B14F-4D97-AF65-F5344CB8AC3E}">
        <p14:creationId xmlns:p14="http://schemas.microsoft.com/office/powerpoint/2010/main" val="134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AC04-FDAD-1D34-C313-742386EE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018" y="4650709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Nicole </a:t>
            </a:r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Viron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2</a:t>
            </a:r>
            <a:r>
              <a:rPr lang="en-US" baseline="30000" dirty="0">
                <a:solidFill>
                  <a:srgbClr val="002060"/>
                </a:solidFill>
              </a:rPr>
              <a:t>nd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Tourism</a:t>
            </a:r>
          </a:p>
        </p:txBody>
      </p:sp>
      <p:pic>
        <p:nvPicPr>
          <p:cNvPr id="5" name="Content Placeholder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41A1D11-E77D-F9B5-B6D8-02674D128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26790" r="6358" b="10259"/>
          <a:stretch/>
        </p:blipFill>
        <p:spPr>
          <a:xfrm>
            <a:off x="3480619" y="886492"/>
            <a:ext cx="3200400" cy="3257806"/>
          </a:xfrm>
        </p:spPr>
      </p:pic>
    </p:spTree>
    <p:extLst>
      <p:ext uri="{BB962C8B-B14F-4D97-AF65-F5344CB8AC3E}">
        <p14:creationId xmlns:p14="http://schemas.microsoft.com/office/powerpoint/2010/main" val="199332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7781D-E5BE-CDE4-15BD-07A26F282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92" y="5078362"/>
            <a:ext cx="8596668" cy="13814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May Mariel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Linsangan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2</a:t>
            </a:r>
            <a:r>
              <a:rPr lang="en-US" baseline="30000" dirty="0">
                <a:solidFill>
                  <a:srgbClr val="002060"/>
                </a:solidFill>
              </a:rPr>
              <a:t>nd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MHR</a:t>
            </a:r>
          </a:p>
        </p:txBody>
      </p:sp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788AD061-0366-5B83-C604-99DB193EB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8" b="25400"/>
          <a:stretch/>
        </p:blipFill>
        <p:spPr>
          <a:xfrm>
            <a:off x="3583858" y="943896"/>
            <a:ext cx="3878825" cy="3716595"/>
          </a:xfrm>
        </p:spPr>
      </p:pic>
    </p:spTree>
    <p:extLst>
      <p:ext uri="{BB962C8B-B14F-4D97-AF65-F5344CB8AC3E}">
        <p14:creationId xmlns:p14="http://schemas.microsoft.com/office/powerpoint/2010/main" val="8686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27F6-56D9-BA17-A241-A3C53FAC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92" y="493087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Marvin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Tupiano</a:t>
            </a:r>
            <a:br>
              <a:rPr lang="en-US" dirty="0">
                <a:solidFill>
                  <a:schemeClr val="tx1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3</a:t>
            </a:r>
            <a:r>
              <a:rPr lang="en-US" baseline="30000" dirty="0">
                <a:solidFill>
                  <a:srgbClr val="002060"/>
                </a:solidFill>
                <a:latin typeface="Lucida Calligraphy" panose="03010101010101010101" pitchFamily="66" charset="0"/>
              </a:rPr>
              <a:t>rd</a:t>
            </a: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Mechanical Engineering</a:t>
            </a:r>
          </a:p>
        </p:txBody>
      </p:sp>
      <p:pic>
        <p:nvPicPr>
          <p:cNvPr id="5" name="Content Placeholder 4" descr="A person in a white shirt&#10;&#10;Description automatically generated">
            <a:extLst>
              <a:ext uri="{FF2B5EF4-FFF2-40B4-BE49-F238E27FC236}">
                <a16:creationId xmlns:a16="http://schemas.microsoft.com/office/drawing/2014/main" id="{4A96A47B-A6EA-89B5-74A8-16F78C52C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0"/>
          <a:stretch/>
        </p:blipFill>
        <p:spPr>
          <a:xfrm>
            <a:off x="3746090" y="958646"/>
            <a:ext cx="3378641" cy="3552774"/>
          </a:xfrm>
        </p:spPr>
      </p:pic>
    </p:spTree>
    <p:extLst>
      <p:ext uri="{BB962C8B-B14F-4D97-AF65-F5344CB8AC3E}">
        <p14:creationId xmlns:p14="http://schemas.microsoft.com/office/powerpoint/2010/main" val="14912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12D4D-A803-9F14-C3F7-857BDB0CE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901" y="462076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Erica Jane </a:t>
            </a:r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Lacaden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baseline="30000" dirty="0">
                <a:solidFill>
                  <a:srgbClr val="002060"/>
                </a:solidFill>
              </a:rPr>
              <a:t>rd</a:t>
            </a:r>
            <a:r>
              <a:rPr lang="en-US" dirty="0">
                <a:solidFill>
                  <a:srgbClr val="002060"/>
                </a:solidFill>
              </a:rPr>
              <a:t> year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Education</a:t>
            </a:r>
          </a:p>
        </p:txBody>
      </p:sp>
      <p:pic>
        <p:nvPicPr>
          <p:cNvPr id="5" name="Content Placeholder 4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502084E7-20E3-3A6A-811C-8741E6EC4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1" t="33251" r="29923" b="22672"/>
          <a:stretch/>
        </p:blipFill>
        <p:spPr>
          <a:xfrm>
            <a:off x="3419773" y="406400"/>
            <a:ext cx="3111789" cy="3881437"/>
          </a:xfrm>
        </p:spPr>
      </p:pic>
    </p:spTree>
    <p:extLst>
      <p:ext uri="{BB962C8B-B14F-4D97-AF65-F5344CB8AC3E}">
        <p14:creationId xmlns:p14="http://schemas.microsoft.com/office/powerpoint/2010/main" val="8645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AC53-EB9A-5B79-85A3-C327078E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573" y="456216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Hanna Lorraine Deleon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baseline="30000" dirty="0">
                <a:solidFill>
                  <a:srgbClr val="002060"/>
                </a:solidFill>
              </a:rPr>
              <a:t>rd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Computer Engineering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CCDCAFE4-3F1D-1874-515D-1919C65E0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t="29511" r="-2026" b="-7004"/>
          <a:stretch/>
        </p:blipFill>
        <p:spPr>
          <a:xfrm>
            <a:off x="3347885" y="1135626"/>
            <a:ext cx="3598606" cy="3583858"/>
          </a:xfrm>
        </p:spPr>
      </p:pic>
    </p:spTree>
    <p:extLst>
      <p:ext uri="{BB962C8B-B14F-4D97-AF65-F5344CB8AC3E}">
        <p14:creationId xmlns:p14="http://schemas.microsoft.com/office/powerpoint/2010/main" val="4537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25C9-05C9-3D38-3244-17EF9107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44" y="435569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Noemi Joyce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Hererra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baseline="30000" dirty="0">
                <a:solidFill>
                  <a:srgbClr val="002060"/>
                </a:solidFill>
              </a:rPr>
              <a:t>rd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Education</a:t>
            </a:r>
          </a:p>
        </p:txBody>
      </p:sp>
      <p:pic>
        <p:nvPicPr>
          <p:cNvPr id="5" name="Content Placeholder 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922A6AD-1788-CA15-7159-FD84A343D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23055"/>
          <a:stretch/>
        </p:blipFill>
        <p:spPr>
          <a:xfrm>
            <a:off x="3510116" y="398206"/>
            <a:ext cx="3790336" cy="3790335"/>
          </a:xfrm>
        </p:spPr>
      </p:pic>
    </p:spTree>
    <p:extLst>
      <p:ext uri="{BB962C8B-B14F-4D97-AF65-F5344CB8AC3E}">
        <p14:creationId xmlns:p14="http://schemas.microsoft.com/office/powerpoint/2010/main" val="21749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1320E-07E5-F007-D482-5A20A36F1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123" y="519788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Mia May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Causon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baseline="30000" dirty="0">
                <a:solidFill>
                  <a:srgbClr val="002060"/>
                </a:solidFill>
              </a:rPr>
              <a:t>rd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Criminology</a:t>
            </a:r>
          </a:p>
        </p:txBody>
      </p:sp>
      <p:pic>
        <p:nvPicPr>
          <p:cNvPr id="5" name="Content Placeholder 4" descr="A person in a white shirt&#10;&#10;Description automatically generated">
            <a:extLst>
              <a:ext uri="{FF2B5EF4-FFF2-40B4-BE49-F238E27FC236}">
                <a16:creationId xmlns:a16="http://schemas.microsoft.com/office/drawing/2014/main" id="{62586ADB-447C-2151-D352-EDA6305BD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0" b="29324"/>
          <a:stretch/>
        </p:blipFill>
        <p:spPr>
          <a:xfrm>
            <a:off x="3524865" y="958646"/>
            <a:ext cx="3406877" cy="3775586"/>
          </a:xfrm>
        </p:spPr>
      </p:pic>
    </p:spTree>
    <p:extLst>
      <p:ext uri="{BB962C8B-B14F-4D97-AF65-F5344CB8AC3E}">
        <p14:creationId xmlns:p14="http://schemas.microsoft.com/office/powerpoint/2010/main" val="4331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F7F4E-C13A-2947-C18A-21073363E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263" y="4721224"/>
            <a:ext cx="8596668" cy="13208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Dhanniele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Montejo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Arts in Communication</a:t>
            </a:r>
          </a:p>
        </p:txBody>
      </p: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1E36696A-4A13-C123-6A3A-D5AACF1F0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18" t="10392" r="-31450" b="15847"/>
          <a:stretch/>
        </p:blipFill>
        <p:spPr>
          <a:xfrm>
            <a:off x="2846439" y="471948"/>
            <a:ext cx="5265173" cy="3996813"/>
          </a:xfrm>
        </p:spPr>
      </p:pic>
    </p:spTree>
    <p:extLst>
      <p:ext uri="{BB962C8B-B14F-4D97-AF65-F5344CB8AC3E}">
        <p14:creationId xmlns:p14="http://schemas.microsoft.com/office/powerpoint/2010/main" val="8827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4677176-D1F6-DB38-B2CD-25473A4BE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0" b="30611"/>
          <a:stretch/>
        </p:blipFill>
        <p:spPr>
          <a:xfrm>
            <a:off x="3342596" y="825912"/>
            <a:ext cx="3854616" cy="3231536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D52CDCB-1525-9803-F89C-E86DD9AC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554" y="4370439"/>
            <a:ext cx="859631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Mary Jane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Magsilang</a:t>
            </a:r>
            <a:br>
              <a:rPr lang="en-US" dirty="0">
                <a:solidFill>
                  <a:schemeClr val="tx1"/>
                </a:solidFill>
                <a:latin typeface="Lucida Calligraphy" panose="03010101010101010101" pitchFamily="66" charset="0"/>
              </a:rPr>
            </a:br>
            <a:r>
              <a:rPr lang="en-US" sz="3100" dirty="0">
                <a:solidFill>
                  <a:srgbClr val="002060"/>
                </a:solidFill>
                <a:latin typeface="Lucida Calligraphy" panose="03010101010101010101" pitchFamily="66" charset="0"/>
              </a:rPr>
              <a:t>4</a:t>
            </a:r>
            <a:r>
              <a:rPr lang="en-US" sz="3100" baseline="30000" dirty="0">
                <a:solidFill>
                  <a:srgbClr val="002060"/>
                </a:solidFill>
                <a:latin typeface="Lucida Calligraphy" panose="03010101010101010101" pitchFamily="66" charset="0"/>
              </a:rPr>
              <a:t>th</a:t>
            </a:r>
            <a:r>
              <a:rPr lang="en-US" sz="3100" dirty="0">
                <a:solidFill>
                  <a:srgbClr val="002060"/>
                </a:solidFill>
                <a:latin typeface="Lucida Calligraphy" panose="03010101010101010101" pitchFamily="66" charset="0"/>
              </a:rPr>
              <a:t> year</a:t>
            </a:r>
            <a:br>
              <a:rPr lang="en-US" sz="3100" dirty="0">
                <a:solidFill>
                  <a:schemeClr val="tx1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chemeClr val="tx1"/>
                </a:solidFill>
              </a:rPr>
              <a:t>Bachelor of Science in Business Administration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E45F-4665-D019-7FC2-34DA18B60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02" y="504886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Roldan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Longalong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4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Hotel Management</a:t>
            </a:r>
          </a:p>
        </p:txBody>
      </p:sp>
      <p:pic>
        <p:nvPicPr>
          <p:cNvPr id="5" name="Content Placeholder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1E7148E-3AD4-F157-2162-55DF7AFA3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4"/>
          <a:stretch/>
        </p:blipFill>
        <p:spPr>
          <a:xfrm>
            <a:off x="3200400" y="488336"/>
            <a:ext cx="4409768" cy="4186903"/>
          </a:xfrm>
        </p:spPr>
      </p:pic>
    </p:spTree>
    <p:extLst>
      <p:ext uri="{BB962C8B-B14F-4D97-AF65-F5344CB8AC3E}">
        <p14:creationId xmlns:p14="http://schemas.microsoft.com/office/powerpoint/2010/main" val="21061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3C045-778E-9026-E51D-81B4FEB16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59" y="491449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Rhezalyne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San Pedro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4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Education</a:t>
            </a:r>
          </a:p>
        </p:txBody>
      </p:sp>
      <p:pic>
        <p:nvPicPr>
          <p:cNvPr id="5" name="Content Placeholder 4" descr="A person in a brown shirt&#10;&#10;Description automatically generated">
            <a:extLst>
              <a:ext uri="{FF2B5EF4-FFF2-40B4-BE49-F238E27FC236}">
                <a16:creationId xmlns:a16="http://schemas.microsoft.com/office/drawing/2014/main" id="{BD000954-8EA4-6F32-5128-84FAD7659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 b="17143"/>
          <a:stretch/>
        </p:blipFill>
        <p:spPr>
          <a:xfrm>
            <a:off x="3097161" y="622710"/>
            <a:ext cx="4321278" cy="4008284"/>
          </a:xfrm>
        </p:spPr>
      </p:pic>
    </p:spTree>
    <p:extLst>
      <p:ext uri="{BB962C8B-B14F-4D97-AF65-F5344CB8AC3E}">
        <p14:creationId xmlns:p14="http://schemas.microsoft.com/office/powerpoint/2010/main" val="26390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E3E18-0D99-4D9B-146A-5F24B756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59" y="445565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Yien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Shane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Ampaya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4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Education</a:t>
            </a:r>
          </a:p>
        </p:txBody>
      </p:sp>
      <p:pic>
        <p:nvPicPr>
          <p:cNvPr id="5" name="Content Placeholder 4" descr="A person smiling at camera&#10;&#10;Description automatically generated">
            <a:extLst>
              <a:ext uri="{FF2B5EF4-FFF2-40B4-BE49-F238E27FC236}">
                <a16:creationId xmlns:a16="http://schemas.microsoft.com/office/drawing/2014/main" id="{2C721BE3-CD18-09DE-0F24-C49E68F48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9" t="4370" r="3359" b="27952"/>
          <a:stretch/>
        </p:blipFill>
        <p:spPr>
          <a:xfrm>
            <a:off x="3170903" y="707923"/>
            <a:ext cx="4026310" cy="3480619"/>
          </a:xfrm>
        </p:spPr>
      </p:pic>
    </p:spTree>
    <p:extLst>
      <p:ext uri="{BB962C8B-B14F-4D97-AF65-F5344CB8AC3E}">
        <p14:creationId xmlns:p14="http://schemas.microsoft.com/office/powerpoint/2010/main" val="48771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E25A-E0AD-8907-2B4C-436DEDAC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050" y="435569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Julius Cesar Reyes</a:t>
            </a:r>
            <a:b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rgbClr val="002060"/>
                </a:solidFill>
              </a:rPr>
              <a:t>4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Information Technology</a:t>
            </a:r>
          </a:p>
        </p:txBody>
      </p:sp>
      <p:pic>
        <p:nvPicPr>
          <p:cNvPr id="5" name="Content Placeholder 4" descr="A person standing in front of a white wall&#10;&#10;Description automatically generated">
            <a:extLst>
              <a:ext uri="{FF2B5EF4-FFF2-40B4-BE49-F238E27FC236}">
                <a16:creationId xmlns:a16="http://schemas.microsoft.com/office/drawing/2014/main" id="{959B1361-EB94-3331-0FA9-AA395A377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1" b="22295"/>
          <a:stretch/>
        </p:blipFill>
        <p:spPr>
          <a:xfrm>
            <a:off x="3535100" y="486697"/>
            <a:ext cx="3485131" cy="3539613"/>
          </a:xfrm>
        </p:spPr>
      </p:pic>
    </p:spTree>
    <p:extLst>
      <p:ext uri="{BB962C8B-B14F-4D97-AF65-F5344CB8AC3E}">
        <p14:creationId xmlns:p14="http://schemas.microsoft.com/office/powerpoint/2010/main" val="106000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9D60A-A359-6D03-1876-5F236000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078" y="474078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JM Pascual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4</a:t>
            </a:r>
            <a:r>
              <a:rPr lang="en-US" baseline="30000" dirty="0">
                <a:solidFill>
                  <a:srgbClr val="002060"/>
                </a:solidFill>
              </a:rPr>
              <a:t>th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Education</a:t>
            </a:r>
          </a:p>
        </p:txBody>
      </p:sp>
      <p:pic>
        <p:nvPicPr>
          <p:cNvPr id="5" name="Content Placeholder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EBD1DA8-E5EC-4E36-F349-4144709E4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" t="3989" r="-3823" b="20395"/>
          <a:stretch/>
        </p:blipFill>
        <p:spPr>
          <a:xfrm>
            <a:off x="3914134" y="929149"/>
            <a:ext cx="3371569" cy="3628103"/>
          </a:xfrm>
        </p:spPr>
      </p:pic>
    </p:spTree>
    <p:extLst>
      <p:ext uri="{BB962C8B-B14F-4D97-AF65-F5344CB8AC3E}">
        <p14:creationId xmlns:p14="http://schemas.microsoft.com/office/powerpoint/2010/main" val="26919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363A-3AE2-0D93-DBA5-D89C8099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759" y="474821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Liam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Jazel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Dela Cruz</a:t>
            </a:r>
            <a:b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</a:b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4</a:t>
            </a:r>
            <a:r>
              <a:rPr lang="en-US" baseline="30000" dirty="0">
                <a:solidFill>
                  <a:srgbClr val="002060"/>
                </a:solidFill>
                <a:latin typeface="Lucida Calligraphy" panose="03010101010101010101" pitchFamily="66" charset="0"/>
              </a:rPr>
              <a:t>th</a:t>
            </a:r>
            <a:r>
              <a:rPr lang="en-US" dirty="0">
                <a:solidFill>
                  <a:srgbClr val="002060"/>
                </a:solidFill>
                <a:latin typeface="Lucida Calligraphy" panose="03010101010101010101" pitchFamily="66" charset="0"/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Marine Transportation</a:t>
            </a:r>
          </a:p>
        </p:txBody>
      </p:sp>
      <p:pic>
        <p:nvPicPr>
          <p:cNvPr id="5" name="Content Placeholder 4" descr="A person in a uniform&#10;&#10;Description automatically generated">
            <a:extLst>
              <a:ext uri="{FF2B5EF4-FFF2-40B4-BE49-F238E27FC236}">
                <a16:creationId xmlns:a16="http://schemas.microsoft.com/office/drawing/2014/main" id="{70E06F87-4D26-9690-C236-E739E573A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13" y="545690"/>
            <a:ext cx="3510115" cy="4124735"/>
          </a:xfrm>
        </p:spPr>
      </p:pic>
    </p:spTree>
    <p:extLst>
      <p:ext uri="{BB962C8B-B14F-4D97-AF65-F5344CB8AC3E}">
        <p14:creationId xmlns:p14="http://schemas.microsoft.com/office/powerpoint/2010/main" val="202696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FB0F1-A14B-03C7-09DD-90817ED72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30" y="2482645"/>
            <a:ext cx="859666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Lucida Handwriting" panose="03010101010101010101" pitchFamily="66" charset="0"/>
              </a:rPr>
              <a:t>JSF Scholars Outside Nueva Ecija 2024-2025</a:t>
            </a:r>
          </a:p>
        </p:txBody>
      </p:sp>
    </p:spTree>
    <p:extLst>
      <p:ext uri="{BB962C8B-B14F-4D97-AF65-F5344CB8AC3E}">
        <p14:creationId xmlns:p14="http://schemas.microsoft.com/office/powerpoint/2010/main" val="233465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6BE9-D4FD-CDC8-B616-03A5F134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753" y="434094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0" i="0" u="none" strike="noStrike" dirty="0">
                <a:solidFill>
                  <a:srgbClr val="FF0000"/>
                </a:solidFill>
                <a:effectLst/>
                <a:latin typeface="Lucida Handwriting" panose="03010101010101010101" pitchFamily="66" charset="0"/>
              </a:rPr>
              <a:t>Gerand Alexander</a:t>
            </a:r>
            <a:r>
              <a:rPr lang="en-US" sz="36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br>
              <a:rPr lang="en-US" sz="3200" dirty="0">
                <a:latin typeface="Lucida Handwriting" panose="03010101010101010101" pitchFamily="66" charset="0"/>
              </a:rPr>
            </a:br>
            <a: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  <a:t>Bachelor of Science in Nursing</a:t>
            </a:r>
            <a:b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</a:br>
            <a: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  <a:t>  2</a:t>
            </a:r>
            <a:r>
              <a:rPr lang="en-US" sz="3100" baseline="30000" dirty="0">
                <a:solidFill>
                  <a:schemeClr val="tx1"/>
                </a:solidFill>
                <a:latin typeface="Abadi" panose="020B0604020104020204" pitchFamily="34" charset="0"/>
              </a:rPr>
              <a:t>nd</a:t>
            </a:r>
            <a: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  <a:t> year</a:t>
            </a:r>
            <a:b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</a:br>
            <a: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  <a:t>Maryhill College , </a:t>
            </a:r>
            <a:r>
              <a:rPr lang="en-US" sz="3100" b="1" dirty="0" err="1">
                <a:solidFill>
                  <a:srgbClr val="00B0F0"/>
                </a:solidFill>
                <a:latin typeface="Abadi" panose="020B0604020104020204" pitchFamily="34" charset="0"/>
              </a:rPr>
              <a:t>Lucena</a:t>
            </a:r>
            <a:r>
              <a:rPr lang="en-US" sz="3100" b="1" dirty="0">
                <a:solidFill>
                  <a:srgbClr val="00B0F0"/>
                </a:solidFill>
                <a:latin typeface="Abadi" panose="020B0604020104020204" pitchFamily="34" charset="0"/>
              </a:rPr>
              <a:t> City</a:t>
            </a:r>
          </a:p>
        </p:txBody>
      </p:sp>
      <p:pic>
        <p:nvPicPr>
          <p:cNvPr id="5" name="Content Placeholder 4" descr="A young person in a white shirt&#10;&#10;Description automatically generated">
            <a:extLst>
              <a:ext uri="{FF2B5EF4-FFF2-40B4-BE49-F238E27FC236}">
                <a16:creationId xmlns:a16="http://schemas.microsoft.com/office/drawing/2014/main" id="{0D992648-2136-33F4-C8DC-95A4B738C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1"/>
          <a:stretch/>
        </p:blipFill>
        <p:spPr>
          <a:xfrm>
            <a:off x="3967316" y="457200"/>
            <a:ext cx="3288889" cy="3701845"/>
          </a:xfrm>
        </p:spPr>
      </p:pic>
    </p:spTree>
    <p:extLst>
      <p:ext uri="{BB962C8B-B14F-4D97-AF65-F5344CB8AC3E}">
        <p14:creationId xmlns:p14="http://schemas.microsoft.com/office/powerpoint/2010/main" val="191742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DCC29C69-3FD0-DA93-F2D2-98AD17B73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9" b="25714"/>
          <a:stretch/>
        </p:blipFill>
        <p:spPr>
          <a:xfrm>
            <a:off x="3583859" y="717754"/>
            <a:ext cx="3539613" cy="348061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ED3C58-29ED-478A-2C82-178CC14D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257" y="4458930"/>
            <a:ext cx="859631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Karylle</a:t>
            </a:r>
            <a:r>
              <a:rPr lang="en-US" dirty="0">
                <a:solidFill>
                  <a:srgbClr val="FF0000"/>
                </a:solidFill>
                <a:latin typeface="Lucida Handwriting" panose="03010101010101010101" pitchFamily="66" charset="0"/>
              </a:rPr>
              <a:t> Dela </a:t>
            </a:r>
            <a:r>
              <a:rPr lang="en-US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cruz</a:t>
            </a:r>
            <a:br>
              <a:rPr lang="en-US" dirty="0"/>
            </a:br>
            <a: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  <a:t>Bachelor of Science in Information technology</a:t>
            </a:r>
            <a:b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</a:br>
            <a:r>
              <a:rPr lang="en-US" sz="3100" dirty="0">
                <a:solidFill>
                  <a:schemeClr val="tx1"/>
                </a:solidFill>
                <a:latin typeface="Abadi" panose="020B0604020104020204" pitchFamily="34" charset="0"/>
              </a:rPr>
              <a:t>Philippine Institute of Technology, </a:t>
            </a:r>
            <a:r>
              <a:rPr lang="en-US" sz="3100" b="1" dirty="0">
                <a:solidFill>
                  <a:srgbClr val="00B0F0"/>
                </a:solidFill>
                <a:latin typeface="Abadi" panose="020B0604020104020204" pitchFamily="34" charset="0"/>
              </a:rPr>
              <a:t>Quezon City</a:t>
            </a:r>
          </a:p>
        </p:txBody>
      </p:sp>
    </p:spTree>
    <p:extLst>
      <p:ext uri="{BB962C8B-B14F-4D97-AF65-F5344CB8AC3E}">
        <p14:creationId xmlns:p14="http://schemas.microsoft.com/office/powerpoint/2010/main" val="421580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8A19E-D5AC-A665-58E2-1016DF56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29" y="473915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Joevin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Bahilango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Education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Lucban Quezon</a:t>
            </a:r>
          </a:p>
        </p:txBody>
      </p: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CA0F3572-D2A6-D0C0-29C6-C6A3AD212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33" y="353962"/>
            <a:ext cx="3495368" cy="4080490"/>
          </a:xfrm>
        </p:spPr>
      </p:pic>
    </p:spTree>
    <p:extLst>
      <p:ext uri="{BB962C8B-B14F-4D97-AF65-F5344CB8AC3E}">
        <p14:creationId xmlns:p14="http://schemas.microsoft.com/office/powerpoint/2010/main" val="3215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735E8-3CFE-C745-DEE2-8FB54D3C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31" y="492760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i="0" u="none" strike="noStrike" dirty="0">
                <a:solidFill>
                  <a:srgbClr val="FF0000"/>
                </a:solidFill>
                <a:effectLst/>
                <a:latin typeface="Lucida Handwriting" panose="03010101010101010101" pitchFamily="66" charset="0"/>
              </a:rPr>
              <a:t>Vince Enriquez</a:t>
            </a:r>
            <a:r>
              <a:rPr lang="en-US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br>
              <a:rPr lang="en-US" sz="3200" dirty="0">
                <a:latin typeface="Lucida Handwriting" panose="03010101010101010101" pitchFamily="66" charset="0"/>
              </a:rPr>
            </a:br>
            <a:r>
              <a:rPr lang="en-US" sz="3200" dirty="0">
                <a:solidFill>
                  <a:srgbClr val="002060"/>
                </a:solidFill>
                <a:latin typeface="Lucida Handwriting" panose="03010101010101010101" pitchFamily="66" charset="0"/>
              </a:rPr>
              <a:t>Grade 8</a:t>
            </a:r>
            <a:br>
              <a:rPr lang="en-US" sz="3200" dirty="0">
                <a:latin typeface="Lucida Handwriting" panose="03010101010101010101" pitchFamily="66" charset="0"/>
              </a:rPr>
            </a:br>
            <a:r>
              <a:rPr lang="en-US" dirty="0">
                <a:solidFill>
                  <a:srgbClr val="00B0F0"/>
                </a:solidFill>
                <a:latin typeface="Abadi" panose="020B0604020104020204" pitchFamily="34" charset="0"/>
              </a:rPr>
              <a:t>Cavite City</a:t>
            </a:r>
          </a:p>
        </p:txBody>
      </p:sp>
      <p:pic>
        <p:nvPicPr>
          <p:cNvPr id="5" name="Content Placeholder 4" descr="A child in a yellow shirt&#10;&#10;Description automatically generated">
            <a:extLst>
              <a:ext uri="{FF2B5EF4-FFF2-40B4-BE49-F238E27FC236}">
                <a16:creationId xmlns:a16="http://schemas.microsoft.com/office/drawing/2014/main" id="{30F1BCEF-81B2-B7DE-6E87-60910BFDC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25243" r="19100" b="34945"/>
          <a:stretch/>
        </p:blipFill>
        <p:spPr>
          <a:xfrm>
            <a:off x="3510116" y="1004532"/>
            <a:ext cx="3244645" cy="3259392"/>
          </a:xfrm>
        </p:spPr>
      </p:pic>
    </p:spTree>
    <p:extLst>
      <p:ext uri="{BB962C8B-B14F-4D97-AF65-F5344CB8AC3E}">
        <p14:creationId xmlns:p14="http://schemas.microsoft.com/office/powerpoint/2010/main" val="9623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C760-584C-9719-267B-681C7167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87" y="3839496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Lucida Handwriting" panose="03010101010101010101" pitchFamily="66" charset="0"/>
              </a:rPr>
              <a:t>Marielle </a:t>
            </a:r>
            <a:r>
              <a:rPr lang="en-US" sz="3600" dirty="0" err="1">
                <a:solidFill>
                  <a:srgbClr val="FF0000"/>
                </a:solidFill>
                <a:latin typeface="Lucida Handwriting" panose="03010101010101010101" pitchFamily="66" charset="0"/>
              </a:rPr>
              <a:t>Talahiban</a:t>
            </a:r>
            <a:br>
              <a:rPr lang="en-US" sz="3600" dirty="0">
                <a:solidFill>
                  <a:srgbClr val="FF0000"/>
                </a:solidFill>
                <a:latin typeface="Lucida Handwriting" panose="03010101010101010101" pitchFamily="66" charset="0"/>
              </a:rPr>
            </a:br>
            <a:r>
              <a:rPr lang="en-US" sz="3600" dirty="0">
                <a:solidFill>
                  <a:srgbClr val="002060"/>
                </a:solidFill>
              </a:rPr>
              <a:t>4</a:t>
            </a:r>
            <a:r>
              <a:rPr lang="en-US" sz="3600" baseline="30000" dirty="0">
                <a:solidFill>
                  <a:srgbClr val="002060"/>
                </a:solidFill>
              </a:rPr>
              <a:t>th</a:t>
            </a:r>
            <a:r>
              <a:rPr lang="en-US" sz="3600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sz="3100" dirty="0">
                <a:solidFill>
                  <a:schemeClr val="tx1"/>
                </a:solidFill>
              </a:rPr>
              <a:t>Bachelor of Science in Education</a:t>
            </a:r>
            <a:br>
              <a:rPr lang="en-US" sz="31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St. Mary’s University, </a:t>
            </a:r>
            <a:r>
              <a:rPr lang="en-US" sz="3100" b="1" dirty="0">
                <a:solidFill>
                  <a:srgbClr val="00B0F0"/>
                </a:solidFill>
              </a:rPr>
              <a:t>Bayombong Nueva </a:t>
            </a:r>
            <a:r>
              <a:rPr lang="en-US" sz="3100" b="1" dirty="0" err="1">
                <a:solidFill>
                  <a:srgbClr val="00B0F0"/>
                </a:solidFill>
              </a:rPr>
              <a:t>Viscaya</a:t>
            </a:r>
            <a:endParaRPr lang="en-US" sz="3100" b="1" dirty="0">
              <a:solidFill>
                <a:srgbClr val="00B0F0"/>
              </a:solidFill>
            </a:endParaRPr>
          </a:p>
        </p:txBody>
      </p:sp>
      <p:pic>
        <p:nvPicPr>
          <p:cNvPr id="5" name="Content Placeholder 4" descr="A person holding a paper&#10;&#10;Description automatically generated">
            <a:extLst>
              <a:ext uri="{FF2B5EF4-FFF2-40B4-BE49-F238E27FC236}">
                <a16:creationId xmlns:a16="http://schemas.microsoft.com/office/drawing/2014/main" id="{0728346A-9948-26BC-CECE-19E487CCB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27169" r="11502" b="23814"/>
          <a:stretch/>
        </p:blipFill>
        <p:spPr>
          <a:xfrm>
            <a:off x="3731340" y="641555"/>
            <a:ext cx="3185651" cy="2934929"/>
          </a:xfrm>
        </p:spPr>
      </p:pic>
    </p:spTree>
    <p:extLst>
      <p:ext uri="{BB962C8B-B14F-4D97-AF65-F5344CB8AC3E}">
        <p14:creationId xmlns:p14="http://schemas.microsoft.com/office/powerpoint/2010/main" val="23641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5D18-960C-7FD4-EB33-BAABA5590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6" y="4302101"/>
            <a:ext cx="991200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Lucida Handwriting" panose="03010101010101010101" pitchFamily="66" charset="0"/>
              </a:rPr>
              <a:t>Kenji </a:t>
            </a:r>
            <a:r>
              <a:rPr lang="en-US" dirty="0" err="1">
                <a:latin typeface="Lucida Handwriting" panose="03010101010101010101" pitchFamily="66" charset="0"/>
              </a:rPr>
              <a:t>Marchan</a:t>
            </a:r>
            <a:br>
              <a:rPr lang="en-US" dirty="0"/>
            </a:br>
            <a:r>
              <a:rPr lang="en-US" dirty="0">
                <a:solidFill>
                  <a:srgbClr val="002060"/>
                </a:solidFill>
              </a:rPr>
              <a:t>3</a:t>
            </a:r>
            <a:r>
              <a:rPr lang="en-US" baseline="30000" dirty="0">
                <a:solidFill>
                  <a:srgbClr val="002060"/>
                </a:solidFill>
              </a:rPr>
              <a:t>rd</a:t>
            </a:r>
            <a:r>
              <a:rPr lang="en-US" dirty="0">
                <a:solidFill>
                  <a:srgbClr val="002060"/>
                </a:solidFill>
              </a:rPr>
              <a:t> year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Information Technology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Taytay, Rizal</a:t>
            </a:r>
          </a:p>
        </p:txBody>
      </p:sp>
      <p:pic>
        <p:nvPicPr>
          <p:cNvPr id="5" name="Content Placeholder 4" descr="A person with dark hair&#10;&#10;Description automatically generated">
            <a:extLst>
              <a:ext uri="{FF2B5EF4-FFF2-40B4-BE49-F238E27FC236}">
                <a16:creationId xmlns:a16="http://schemas.microsoft.com/office/drawing/2014/main" id="{DDC325D1-2FF8-BF91-3459-6967C57AF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86" y="206477"/>
            <a:ext cx="2804082" cy="3977637"/>
          </a:xfrm>
        </p:spPr>
      </p:pic>
    </p:spTree>
    <p:extLst>
      <p:ext uri="{BB962C8B-B14F-4D97-AF65-F5344CB8AC3E}">
        <p14:creationId xmlns:p14="http://schemas.microsoft.com/office/powerpoint/2010/main" val="39805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8076-0E41-0E6E-5DA9-2F4E05F53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43" y="221717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Jesus Scholarship Foundation General Assembly </a:t>
            </a:r>
            <a:b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</a:br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262274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8377-F8C5-2EA9-6AF0-4AB4545EC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289" y="5253320"/>
            <a:ext cx="859666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Lucida Handwriting" panose="03010101010101010101" pitchFamily="66" charset="0"/>
              </a:rPr>
              <a:t>JSF Scholars and Parents</a:t>
            </a:r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CBB7155-F8D3-9504-1ACB-00A6DC9E6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8" y="899651"/>
            <a:ext cx="8596312" cy="4013689"/>
          </a:xfrm>
        </p:spPr>
      </p:pic>
    </p:spTree>
    <p:extLst>
      <p:ext uri="{BB962C8B-B14F-4D97-AF65-F5344CB8AC3E}">
        <p14:creationId xmlns:p14="http://schemas.microsoft.com/office/powerpoint/2010/main" val="287398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92A8-0DAB-E7E0-8218-9DD8CD02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76" y="-36314"/>
            <a:ext cx="8596668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Abadi" panose="020B0604020104020204" pitchFamily="34" charset="0"/>
              </a:rPr>
              <a:t>Pastor Roland and  Sis Doris visit in JSF General Assembly Meeting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4CFBD1C6-932B-9B6B-970F-D823317618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96D2237-A265-6393-08A7-0AE18F97E7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40805B36-F285-1789-47E5-F85FA6E47E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group of people standing next to a podium&#10;&#10;Description automatically generated">
            <a:extLst>
              <a:ext uri="{FF2B5EF4-FFF2-40B4-BE49-F238E27FC236}">
                <a16:creationId xmlns:a16="http://schemas.microsoft.com/office/drawing/2014/main" id="{09823F6B-9995-B28A-0D7B-EBA899415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671" y="1144786"/>
            <a:ext cx="12192000" cy="54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49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36838558-F30A-E005-EBD6-828530110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25462"/>
          <a:stretch/>
        </p:blipFill>
        <p:spPr>
          <a:xfrm>
            <a:off x="315874" y="693429"/>
            <a:ext cx="3196328" cy="2151051"/>
          </a:xfrm>
        </p:spPr>
      </p:pic>
      <p:pic>
        <p:nvPicPr>
          <p:cNvPr id="7" name="Picture 6" descr="A group of people standing in a room with a cross&#10;&#10;Description automatically generated">
            <a:extLst>
              <a:ext uri="{FF2B5EF4-FFF2-40B4-BE49-F238E27FC236}">
                <a16:creationId xmlns:a16="http://schemas.microsoft.com/office/drawing/2014/main" id="{85701AAE-D7A7-4F99-ED5E-360D8F04B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" t="21438" r="12949"/>
          <a:stretch/>
        </p:blipFill>
        <p:spPr>
          <a:xfrm>
            <a:off x="3846123" y="1556505"/>
            <a:ext cx="3196328" cy="257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69B34-CB50-6A8C-C029-4031550BF9D6}"/>
              </a:ext>
            </a:extLst>
          </p:cNvPr>
          <p:cNvSpPr txBox="1"/>
          <p:nvPr/>
        </p:nvSpPr>
        <p:spPr>
          <a:xfrm>
            <a:off x="3672348" y="693174"/>
            <a:ext cx="7446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Lucida Handwriting" panose="03010101010101010101" pitchFamily="66" charset="0"/>
              </a:rPr>
              <a:t>Giving of JSF Financial Support</a:t>
            </a:r>
          </a:p>
        </p:txBody>
      </p:sp>
      <p:pic>
        <p:nvPicPr>
          <p:cNvPr id="10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F1311C9-DCF6-A3F1-918D-AB2DD1D6E8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8" t="30189"/>
          <a:stretch/>
        </p:blipFill>
        <p:spPr>
          <a:xfrm>
            <a:off x="4481707" y="3914640"/>
            <a:ext cx="3520793" cy="2182762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70AF39E-7441-827F-3AD2-22097F8723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7" t="27279" r="10216"/>
          <a:stretch/>
        </p:blipFill>
        <p:spPr>
          <a:xfrm>
            <a:off x="263554" y="3287281"/>
            <a:ext cx="3417554" cy="2759055"/>
          </a:xfrm>
          <a:prstGeom prst="rect">
            <a:avLst/>
          </a:prstGeom>
        </p:spPr>
      </p:pic>
      <p:pic>
        <p:nvPicPr>
          <p:cNvPr id="14" name="Picture 1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559372E-B99B-73D1-A02B-88B36075F4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5" t="24060" r="13029"/>
          <a:stretch/>
        </p:blipFill>
        <p:spPr>
          <a:xfrm>
            <a:off x="7710294" y="1556505"/>
            <a:ext cx="3417555" cy="2979173"/>
          </a:xfrm>
          <a:prstGeom prst="rect">
            <a:avLst/>
          </a:prstGeom>
        </p:spPr>
      </p:pic>
      <p:pic>
        <p:nvPicPr>
          <p:cNvPr id="16" name="Picture 15" descr="A group of people standing in front of a table&#10;&#10;Description automatically generated">
            <a:extLst>
              <a:ext uri="{FF2B5EF4-FFF2-40B4-BE49-F238E27FC236}">
                <a16:creationId xmlns:a16="http://schemas.microsoft.com/office/drawing/2014/main" id="{9DF6018D-B444-D257-C8C1-BF567D1F6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16152" r="16710"/>
          <a:stretch/>
        </p:blipFill>
        <p:spPr>
          <a:xfrm>
            <a:off x="8167515" y="3727244"/>
            <a:ext cx="3774279" cy="31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0" advClick="0" advTm="1000">
        <p:split orient="vert"/>
      </p:transition>
    </mc:Choice>
    <mc:Fallback>
      <p:transition spd="slow" advClick="0" advTm="1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AppData\Local\Microsoft\Windows\Temporary Internet Files\Content.IE5\XJD7VWMM\thank-you[1].jpg">
            <a:extLst>
              <a:ext uri="{FF2B5EF4-FFF2-40B4-BE49-F238E27FC236}">
                <a16:creationId xmlns:a16="http://schemas.microsoft.com/office/drawing/2014/main" id="{D2338A1D-2014-6463-639C-1BACD71595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608" y="2840736"/>
            <a:ext cx="6449568" cy="4017264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D17AA-E57C-B161-050B-D3E93F36A4B5}"/>
              </a:ext>
            </a:extLst>
          </p:cNvPr>
          <p:cNvSpPr txBox="1"/>
          <p:nvPr/>
        </p:nvSpPr>
        <p:spPr>
          <a:xfrm>
            <a:off x="-252984" y="426643"/>
            <a:ext cx="88239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4"/>
            <a:r>
              <a:rPr lang="en-US" sz="4800" dirty="0">
                <a:latin typeface="AR BLANCA" pitchFamily="2" charset="0"/>
              </a:rPr>
              <a:t>To all partners and supporters of Jesus Scholarship Foundation</a:t>
            </a:r>
            <a:r>
              <a:rPr lang="en-US" sz="1800" dirty="0">
                <a:latin typeface="AR BLANCA" pitchFamily="2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27394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0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od bless you photo:  God_bless_you.gif">
            <a:extLst>
              <a:ext uri="{FF2B5EF4-FFF2-40B4-BE49-F238E27FC236}">
                <a16:creationId xmlns:a16="http://schemas.microsoft.com/office/drawing/2014/main" id="{0491C096-3C46-90CA-9E7B-21BC3F3D30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61" y="1243584"/>
            <a:ext cx="5071872" cy="465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0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">
        <p:split orient="vert"/>
      </p:transition>
    </mc:Choice>
    <mc:Fallback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D4D74-8996-7226-2E3A-9CD46A52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037" y="495392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Maribeth Ventura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Secondary Education</a:t>
            </a:r>
          </a:p>
        </p:txBody>
      </p: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0AED4060-0C8C-EBF6-ADC4-F342AA226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539" y="818484"/>
            <a:ext cx="3881437" cy="3881437"/>
          </a:xfrm>
        </p:spPr>
      </p:pic>
    </p:spTree>
    <p:extLst>
      <p:ext uri="{BB962C8B-B14F-4D97-AF65-F5344CB8AC3E}">
        <p14:creationId xmlns:p14="http://schemas.microsoft.com/office/powerpoint/2010/main" val="4139577102"/>
      </p:ext>
    </p:extLst>
  </p:cSld>
  <p:clrMapOvr>
    <a:masterClrMapping/>
  </p:clrMapOvr>
  <p:transition spd="slow" advClick="0" advTm="1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9CB9E-CBE8-CC18-995A-1832995C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259" y="476373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Arcelyn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Castro </a:t>
            </a:r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Lazara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Radiation Technology</a:t>
            </a:r>
          </a:p>
        </p:txBody>
      </p: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4EB23ED0-188A-401B-58CC-6B26FDDD9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8" r="21974" b="56492"/>
          <a:stretch/>
        </p:blipFill>
        <p:spPr>
          <a:xfrm>
            <a:off x="3125567" y="943898"/>
            <a:ext cx="3747181" cy="3392128"/>
          </a:xfrm>
        </p:spPr>
      </p:pic>
    </p:spTree>
    <p:extLst>
      <p:ext uri="{BB962C8B-B14F-4D97-AF65-F5344CB8AC3E}">
        <p14:creationId xmlns:p14="http://schemas.microsoft.com/office/powerpoint/2010/main" val="25067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718D-8908-3111-B95A-1493C3B1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31" y="509311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Khristine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 Plaza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Elementary Education</a:t>
            </a:r>
          </a:p>
        </p:txBody>
      </p: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4FB1CD43-F93A-BAA3-0453-07389FFA8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0"/>
          <a:stretch/>
        </p:blipFill>
        <p:spPr>
          <a:xfrm>
            <a:off x="3588106" y="825910"/>
            <a:ext cx="3748517" cy="3898542"/>
          </a:xfrm>
        </p:spPr>
      </p:pic>
    </p:spTree>
    <p:extLst>
      <p:ext uri="{BB962C8B-B14F-4D97-AF65-F5344CB8AC3E}">
        <p14:creationId xmlns:p14="http://schemas.microsoft.com/office/powerpoint/2010/main" val="4091571727"/>
      </p:ext>
    </p:extLst>
  </p:cSld>
  <p:clrMapOvr>
    <a:masterClrMapping/>
  </p:clrMapOvr>
  <p:transition spd="slow" advClick="0" advTm="1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B4C65-BEC4-B082-AF4B-79B47936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01" y="5098896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0"/>
              </a:rPr>
              <a:t>Erica Castro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Bachelor of Science in Business Administration</a:t>
            </a:r>
          </a:p>
        </p:txBody>
      </p: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B89026FF-2A98-BFCE-60C6-2DF2AB0A7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88" y="1098704"/>
            <a:ext cx="3941656" cy="3881437"/>
          </a:xfrm>
        </p:spPr>
      </p:pic>
    </p:spTree>
    <p:extLst>
      <p:ext uri="{BB962C8B-B14F-4D97-AF65-F5344CB8AC3E}">
        <p14:creationId xmlns:p14="http://schemas.microsoft.com/office/powerpoint/2010/main" val="3892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2027</TotalTime>
  <Words>608</Words>
  <Application>Microsoft Office PowerPoint</Application>
  <PresentationFormat>Widescreen</PresentationFormat>
  <Paragraphs>60</Paragraphs>
  <Slides>58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Abadi</vt:lpstr>
      <vt:lpstr>Aptos</vt:lpstr>
      <vt:lpstr>AR BLANCA</vt:lpstr>
      <vt:lpstr>Arial</vt:lpstr>
      <vt:lpstr>Brush Script MT</vt:lpstr>
      <vt:lpstr>Lucida Calligraphy</vt:lpstr>
      <vt:lpstr>Lucida Handwriting</vt:lpstr>
      <vt:lpstr>Trebuchet MS</vt:lpstr>
      <vt:lpstr>Wingdings 3</vt:lpstr>
      <vt:lpstr>Facet</vt:lpstr>
      <vt:lpstr>Jesus Scholarship Foundation                            </vt:lpstr>
      <vt:lpstr>PowerPoint Presentation</vt:lpstr>
      <vt:lpstr>JSF Graduates 2022-2023 </vt:lpstr>
      <vt:lpstr>Dhanniele Montejo Bachelor of Arts in Communication</vt:lpstr>
      <vt:lpstr>Joevin Bahilango Bachelor of Science in Education Lucban Quezon</vt:lpstr>
      <vt:lpstr>Maribeth Ventura Bachelor of Science in Secondary Education</vt:lpstr>
      <vt:lpstr>Arcelyn Castro Lazara Bachelor of Science in Radiation Technology</vt:lpstr>
      <vt:lpstr>Khristine Plaza Bachelor of Science in Elementary Education</vt:lpstr>
      <vt:lpstr>Erica Castro Bachelor of Science in Business Administration</vt:lpstr>
      <vt:lpstr>Jamaica Rivera Asuncion Bachelor of Science in Education</vt:lpstr>
      <vt:lpstr>JSF Graduates 2023-2024 </vt:lpstr>
      <vt:lpstr>Jemicha Micole G. Parial  Bachelor of Science in Nursing </vt:lpstr>
      <vt:lpstr>Juanito Manayao Bachelor of Science in Education</vt:lpstr>
      <vt:lpstr>Jelamaei Manayao Bachelor of Science in Hotel Management</vt:lpstr>
      <vt:lpstr>Lyca Marchan Bachelor of Science in Accountancy  </vt:lpstr>
      <vt:lpstr>Patriz San Jose Bachelor of Science in Criminology</vt:lpstr>
      <vt:lpstr>Janelle Javier Bachelor of Science in Business Administration</vt:lpstr>
      <vt:lpstr>Andrealyn Magsilang Bachelor of Science in Business Administration</vt:lpstr>
      <vt:lpstr>JSF Scholars 2024-2025</vt:lpstr>
      <vt:lpstr>Jesus Scholars in Nueva Ecija  2024-2025</vt:lpstr>
      <vt:lpstr>JSF Scholars Elementary-High  School  </vt:lpstr>
      <vt:lpstr>JSF  College Scholars </vt:lpstr>
      <vt:lpstr>Kryle Ramirez 1st year Bachelor of Science in Education</vt:lpstr>
      <vt:lpstr>Princess Bermejo 1st year Bachelor of Science in Accountancy</vt:lpstr>
      <vt:lpstr>Jonnalene May Julian 1st year Bachelor of Science in Accountancy</vt:lpstr>
      <vt:lpstr>Nicka Rose Galang 1st year Bachelor of Science in Hotel Management</vt:lpstr>
      <vt:lpstr>Tristan Hererra 1st year Bachelor of Science in Criminology</vt:lpstr>
      <vt:lpstr>Gervy Carlos 1st year Bachelor of Science in Information Technology</vt:lpstr>
      <vt:lpstr>Jonathan Asuncion 1st year Bachelor of Science in Hotel Management</vt:lpstr>
      <vt:lpstr>Emmanuel Marquez Jr. 1st year Bachelor of Science in Information Technology</vt:lpstr>
      <vt:lpstr>Timothy Santiago 1st year Bachelor of Science in Information Technology</vt:lpstr>
      <vt:lpstr>Renz Causon 1st year Bachelor of Science in Computer Science</vt:lpstr>
      <vt:lpstr>Nicole Viron 2nd year Bachelor of Science in Tourism</vt:lpstr>
      <vt:lpstr>May Mariel Linsangan 2nd year Bachelor of Science in MHR</vt:lpstr>
      <vt:lpstr>Marvin Tupiano 3rd year Bachelor of Science in Mechanical Engineering</vt:lpstr>
      <vt:lpstr>Erica Jane Lacaden 3rd year  Bachelor of Science in Education</vt:lpstr>
      <vt:lpstr>Hanna Lorraine Deleon 3rd year Bachelor of Science in Computer Engineering </vt:lpstr>
      <vt:lpstr>Noemi Joyce Hererra 3rd year Bachelor of Science in Education</vt:lpstr>
      <vt:lpstr>Mia May Causon 3rd year Bachelor of Science in Criminology</vt:lpstr>
      <vt:lpstr>Mary Jane Magsilang 4th year Bachelor of Science in Business Administration </vt:lpstr>
      <vt:lpstr>Roldan Longalong 4th year Bachelor of Science in Hotel Management</vt:lpstr>
      <vt:lpstr>Rhezalyne San Pedro 4th year Bachelor of Science in Education</vt:lpstr>
      <vt:lpstr>Yien Shane Ampaya 4th year Bachelor of Science in Education</vt:lpstr>
      <vt:lpstr>Julius Cesar Reyes 4th year Bachelor of Science in Information Technology</vt:lpstr>
      <vt:lpstr>JM Pascual 4th year Bachelor of Science in Education</vt:lpstr>
      <vt:lpstr>Liam Jazel Dela Cruz 4th year Bachelor of Science in Marine Transportation</vt:lpstr>
      <vt:lpstr>JSF Scholars Outside Nueva Ecija 2024-2025</vt:lpstr>
      <vt:lpstr>Gerand Alexander  Bachelor of Science in Nursing   2nd year Maryhill College , Lucena City</vt:lpstr>
      <vt:lpstr>Karylle Dela cruz Bachelor of Science in Information technology Philippine Institute of Technology, Quezon City</vt:lpstr>
      <vt:lpstr>Vince Enriquez  Grade 8 Cavite City</vt:lpstr>
      <vt:lpstr>Marielle Talahiban 4th year Bachelor of Science in Education St. Mary’s University, Bayombong Nueva Viscaya</vt:lpstr>
      <vt:lpstr>Kenji Marchan 3rd year Bachelor of Science in Information Technology Taytay, Rizal</vt:lpstr>
      <vt:lpstr>Jesus Scholarship Foundation General Assembly  2024-2025</vt:lpstr>
      <vt:lpstr>JSF Scholars and Parents</vt:lpstr>
      <vt:lpstr>Pastor Roland and  Sis Doris visit in JSF General Assembly Meeting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brigida santiago</dc:creator>
  <cp:lastModifiedBy>Bahilango, Adrian Z</cp:lastModifiedBy>
  <cp:revision>3</cp:revision>
  <dcterms:created xsi:type="dcterms:W3CDTF">2024-05-20T21:10:31Z</dcterms:created>
  <dcterms:modified xsi:type="dcterms:W3CDTF">2024-07-23T12:53:10Z</dcterms:modified>
</cp:coreProperties>
</file>